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2" r:id="rId4"/>
    <p:sldId id="313" r:id="rId5"/>
    <p:sldId id="298" r:id="rId6"/>
    <p:sldId id="260" r:id="rId7"/>
    <p:sldId id="310" r:id="rId8"/>
    <p:sldId id="309" r:id="rId9"/>
    <p:sldId id="306" r:id="rId10"/>
    <p:sldId id="305" r:id="rId11"/>
    <p:sldId id="290" r:id="rId12"/>
    <p:sldId id="273" r:id="rId13"/>
    <p:sldId id="291" r:id="rId14"/>
    <p:sldId id="292" r:id="rId15"/>
    <p:sldId id="294" r:id="rId16"/>
    <p:sldId id="311" r:id="rId17"/>
    <p:sldId id="296" r:id="rId18"/>
    <p:sldId id="274" r:id="rId19"/>
    <p:sldId id="300" r:id="rId20"/>
    <p:sldId id="303" r:id="rId21"/>
    <p:sldId id="282" r:id="rId22"/>
    <p:sldId id="301" r:id="rId23"/>
    <p:sldId id="302"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31" autoAdjust="0"/>
  </p:normalViewPr>
  <p:slideViewPr>
    <p:cSldViewPr>
      <p:cViewPr varScale="1">
        <p:scale>
          <a:sx n="77" d="100"/>
          <a:sy n="77" d="100"/>
        </p:scale>
        <p:origin x="-1968" y="-9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Knox County</c:v>
                </c:pt>
              </c:strCache>
            </c:strRef>
          </c:tx>
          <c:invertIfNegative val="0"/>
          <c:cat>
            <c:strRef>
              <c:f>'Top Health Issues'!$B$2:$D$2</c:f>
              <c:strCache>
                <c:ptCount val="3"/>
                <c:pt idx="0">
                  <c:v>Drug &amp; Alcohol Abuse</c:v>
                </c:pt>
                <c:pt idx="1">
                  <c:v>Obesity</c:v>
                </c:pt>
                <c:pt idx="2">
                  <c:v>Mental Health</c:v>
                </c:pt>
              </c:strCache>
            </c:strRef>
          </c:cat>
          <c:val>
            <c:numRef>
              <c:f>'Top Health Issues'!$B$3:$D$3</c:f>
              <c:numCache>
                <c:formatCode>0%</c:formatCode>
                <c:ptCount val="3"/>
                <c:pt idx="0">
                  <c:v>0.8</c:v>
                </c:pt>
                <c:pt idx="1">
                  <c:v>0.78</c:v>
                </c:pt>
                <c:pt idx="2">
                  <c:v>0.7</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Obesity</c:v>
                </c:pt>
                <c:pt idx="2">
                  <c:v>Mental Health</c:v>
                </c:pt>
              </c:strCache>
            </c:strRef>
          </c:cat>
          <c:val>
            <c:numRef>
              <c:f>'Top Health Issues'!$B$4:$D$4</c:f>
              <c:numCache>
                <c:formatCode>0%</c:formatCode>
                <c:ptCount val="3"/>
                <c:pt idx="0">
                  <c:v>0.8</c:v>
                </c:pt>
                <c:pt idx="1">
                  <c:v>0.78</c:v>
                </c:pt>
                <c:pt idx="2">
                  <c:v>0.71</c:v>
                </c:pt>
              </c:numCache>
            </c:numRef>
          </c:val>
        </c:ser>
        <c:dLbls>
          <c:showLegendKey val="0"/>
          <c:showVal val="1"/>
          <c:showCatName val="0"/>
          <c:showSerName val="0"/>
          <c:showPercent val="0"/>
          <c:showBubbleSize val="0"/>
        </c:dLbls>
        <c:gapWidth val="150"/>
        <c:overlap val="-25"/>
        <c:axId val="99849728"/>
        <c:axId val="99851264"/>
      </c:barChart>
      <c:catAx>
        <c:axId val="99849728"/>
        <c:scaling>
          <c:orientation val="minMax"/>
        </c:scaling>
        <c:delete val="0"/>
        <c:axPos val="b"/>
        <c:majorTickMark val="none"/>
        <c:minorTickMark val="none"/>
        <c:tickLblPos val="nextTo"/>
        <c:crossAx val="99851264"/>
        <c:crosses val="autoZero"/>
        <c:auto val="1"/>
        <c:lblAlgn val="ctr"/>
        <c:lblOffset val="100"/>
        <c:noMultiLvlLbl val="0"/>
      </c:catAx>
      <c:valAx>
        <c:axId val="99851264"/>
        <c:scaling>
          <c:orientation val="minMax"/>
        </c:scaling>
        <c:delete val="1"/>
        <c:axPos val="l"/>
        <c:numFmt formatCode="0%" sourceLinked="1"/>
        <c:majorTickMark val="out"/>
        <c:minorTickMark val="none"/>
        <c:tickLblPos val="nextTo"/>
        <c:crossAx val="9984972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Knox County</c:v>
                </c:pt>
              </c:strCache>
            </c:strRef>
          </c:tx>
          <c:invertIfNegative val="0"/>
          <c:cat>
            <c:strRef>
              <c:f>'Top Soc Determin'!$B$2:$D$2</c:f>
              <c:strCache>
                <c:ptCount val="3"/>
                <c:pt idx="0">
                  <c:v>Access to Behavioral Care/Mental Health Care</c:v>
                </c:pt>
                <c:pt idx="1">
                  <c:v>Health Literacy</c:v>
                </c:pt>
                <c:pt idx="2">
                  <c:v>Health Care Insurance</c:v>
                </c:pt>
              </c:strCache>
            </c:strRef>
          </c:cat>
          <c:val>
            <c:numRef>
              <c:f>'Top Soc Determin'!$B$3:$D$3</c:f>
              <c:numCache>
                <c:formatCode>0%</c:formatCode>
                <c:ptCount val="3"/>
                <c:pt idx="0">
                  <c:v>0.68</c:v>
                </c:pt>
                <c:pt idx="1">
                  <c:v>0.66</c:v>
                </c:pt>
                <c:pt idx="2">
                  <c:v>0.65</c:v>
                </c:pt>
              </c:numCache>
            </c:numRef>
          </c:val>
        </c:ser>
        <c:ser>
          <c:idx val="1"/>
          <c:order val="1"/>
          <c:tx>
            <c:strRef>
              <c:f>'Top Soc Determin'!$A$4</c:f>
              <c:strCache>
                <c:ptCount val="1"/>
                <c:pt idx="0">
                  <c:v>Maine</c:v>
                </c:pt>
              </c:strCache>
            </c:strRef>
          </c:tx>
          <c:invertIfNegative val="0"/>
          <c:cat>
            <c:strRef>
              <c:f>'Top Soc Determin'!$B$2:$D$2</c:f>
              <c:strCache>
                <c:ptCount val="3"/>
                <c:pt idx="0">
                  <c:v>Access to Behavioral Care/Mental Health Care</c:v>
                </c:pt>
                <c:pt idx="1">
                  <c:v>Health Literacy</c:v>
                </c:pt>
                <c:pt idx="2">
                  <c:v>Health Care Insurance</c:v>
                </c:pt>
              </c:strCache>
            </c:strRef>
          </c:cat>
          <c:val>
            <c:numRef>
              <c:f>'Top Soc Determin'!$B$4:$D$4</c:f>
              <c:numCache>
                <c:formatCode>0%</c:formatCode>
                <c:ptCount val="3"/>
                <c:pt idx="0">
                  <c:v>0.67</c:v>
                </c:pt>
                <c:pt idx="1">
                  <c:v>0.62</c:v>
                </c:pt>
                <c:pt idx="2">
                  <c:v>0.64</c:v>
                </c:pt>
              </c:numCache>
            </c:numRef>
          </c:val>
        </c:ser>
        <c:dLbls>
          <c:showLegendKey val="0"/>
          <c:showVal val="1"/>
          <c:showCatName val="0"/>
          <c:showSerName val="0"/>
          <c:showPercent val="0"/>
          <c:showBubbleSize val="0"/>
        </c:dLbls>
        <c:gapWidth val="150"/>
        <c:overlap val="-25"/>
        <c:axId val="123072512"/>
        <c:axId val="123074048"/>
      </c:barChart>
      <c:catAx>
        <c:axId val="123072512"/>
        <c:scaling>
          <c:orientation val="minMax"/>
        </c:scaling>
        <c:delete val="0"/>
        <c:axPos val="b"/>
        <c:majorTickMark val="none"/>
        <c:minorTickMark val="none"/>
        <c:tickLblPos val="nextTo"/>
        <c:crossAx val="123074048"/>
        <c:crosses val="autoZero"/>
        <c:auto val="1"/>
        <c:lblAlgn val="ctr"/>
        <c:lblOffset val="100"/>
        <c:noMultiLvlLbl val="0"/>
      </c:catAx>
      <c:valAx>
        <c:axId val="123074048"/>
        <c:scaling>
          <c:orientation val="minMax"/>
        </c:scaling>
        <c:delete val="1"/>
        <c:axPos val="l"/>
        <c:numFmt formatCode="0%" sourceLinked="1"/>
        <c:majorTickMark val="out"/>
        <c:minorTickMark val="none"/>
        <c:tickLblPos val="nextTo"/>
        <c:crossAx val="12307251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Opiate</a:t>
            </a:r>
            <a:r>
              <a:rPr lang="en-US" baseline="0"/>
              <a:t> Poisoning per 100,000 Population: Knox County</a:t>
            </a:r>
            <a:endParaRPr lang="en-US"/>
          </a:p>
        </c:rich>
      </c:tx>
      <c:layout/>
      <c:overlay val="0"/>
    </c:title>
    <c:autoTitleDeleted val="0"/>
    <c:plotArea>
      <c:layout/>
      <c:barChart>
        <c:barDir val="col"/>
        <c:grouping val="clustered"/>
        <c:varyColors val="0"/>
        <c:ser>
          <c:idx val="0"/>
          <c:order val="0"/>
          <c:tx>
            <c:strRef>
              <c:f>Drugs!$A$21</c:f>
              <c:strCache>
                <c:ptCount val="1"/>
                <c:pt idx="0">
                  <c:v>Knox County</c:v>
                </c:pt>
              </c:strCache>
            </c:strRef>
          </c:tx>
          <c:invertIfNegative val="0"/>
          <c:cat>
            <c:strRef>
              <c:f>Drugs!$B$20:$C$20</c:f>
              <c:strCache>
                <c:ptCount val="2"/>
                <c:pt idx="0">
                  <c:v>Opiate Poisoning - ED Visits</c:v>
                </c:pt>
                <c:pt idx="1">
                  <c:v>Opiate Poisoning - Hospitalizations</c:v>
                </c:pt>
              </c:strCache>
            </c:strRef>
          </c:cat>
          <c:val>
            <c:numRef>
              <c:f>Drugs!$B$21:$C$21</c:f>
              <c:numCache>
                <c:formatCode>0</c:formatCode>
                <c:ptCount val="2"/>
                <c:pt idx="0">
                  <c:v>31</c:v>
                </c:pt>
                <c:pt idx="1">
                  <c:v>26</c:v>
                </c:pt>
              </c:numCache>
            </c:numRef>
          </c:val>
        </c:ser>
        <c:ser>
          <c:idx val="1"/>
          <c:order val="1"/>
          <c:tx>
            <c:strRef>
              <c:f>Drugs!$A$22</c:f>
              <c:strCache>
                <c:ptCount val="1"/>
                <c:pt idx="0">
                  <c:v>Maine</c:v>
                </c:pt>
              </c:strCache>
            </c:strRef>
          </c:tx>
          <c:invertIfNegative val="0"/>
          <c:cat>
            <c:strRef>
              <c:f>Drugs!$B$20:$C$20</c:f>
              <c:strCache>
                <c:ptCount val="2"/>
                <c:pt idx="0">
                  <c:v>Opiate Poisoning - ED Visits</c:v>
                </c:pt>
                <c:pt idx="1">
                  <c:v>Opiate Poisoning - Hospitalizations</c:v>
                </c:pt>
              </c:strCache>
            </c:strRef>
          </c:cat>
          <c:val>
            <c:numRef>
              <c:f>Drugs!$B$22:$C$22</c:f>
              <c:numCache>
                <c:formatCode>0</c:formatCode>
                <c:ptCount val="2"/>
                <c:pt idx="0">
                  <c:v>25</c:v>
                </c:pt>
                <c:pt idx="1">
                  <c:v>13</c:v>
                </c:pt>
              </c:numCache>
            </c:numRef>
          </c:val>
        </c:ser>
        <c:dLbls>
          <c:showLegendKey val="0"/>
          <c:showVal val="1"/>
          <c:showCatName val="0"/>
          <c:showSerName val="0"/>
          <c:showPercent val="0"/>
          <c:showBubbleSize val="0"/>
        </c:dLbls>
        <c:gapWidth val="150"/>
        <c:overlap val="-25"/>
        <c:axId val="126339712"/>
        <c:axId val="125895040"/>
      </c:barChart>
      <c:catAx>
        <c:axId val="126339712"/>
        <c:scaling>
          <c:orientation val="minMax"/>
        </c:scaling>
        <c:delete val="0"/>
        <c:axPos val="b"/>
        <c:majorTickMark val="none"/>
        <c:minorTickMark val="none"/>
        <c:tickLblPos val="nextTo"/>
        <c:crossAx val="125895040"/>
        <c:crosses val="autoZero"/>
        <c:auto val="1"/>
        <c:lblAlgn val="ctr"/>
        <c:lblOffset val="100"/>
        <c:noMultiLvlLbl val="0"/>
      </c:catAx>
      <c:valAx>
        <c:axId val="125895040"/>
        <c:scaling>
          <c:orientation val="minMax"/>
        </c:scaling>
        <c:delete val="1"/>
        <c:axPos val="l"/>
        <c:numFmt formatCode="0" sourceLinked="1"/>
        <c:majorTickMark val="out"/>
        <c:minorTickMark val="none"/>
        <c:tickLblPos val="nextTo"/>
        <c:crossAx val="12633971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a:t>
            </a:r>
            <a:r>
              <a:rPr lang="en-US" baseline="0"/>
              <a:t> Alcohol Indicators for Adults: Knox County</a:t>
            </a:r>
            <a:endParaRPr lang="en-US"/>
          </a:p>
        </c:rich>
      </c:tx>
      <c:layout/>
      <c:overlay val="0"/>
    </c:title>
    <c:autoTitleDeleted val="0"/>
    <c:plotArea>
      <c:layout/>
      <c:barChart>
        <c:barDir val="col"/>
        <c:grouping val="clustered"/>
        <c:varyColors val="0"/>
        <c:ser>
          <c:idx val="0"/>
          <c:order val="0"/>
          <c:tx>
            <c:strRef>
              <c:f>Drugs!$A$28</c:f>
              <c:strCache>
                <c:ptCount val="1"/>
                <c:pt idx="0">
                  <c:v>Knox County</c:v>
                </c:pt>
              </c:strCache>
            </c:strRef>
          </c:tx>
          <c:invertIfNegative val="0"/>
          <c:cat>
            <c:strRef>
              <c:f>Drugs!$B$27:$C$27</c:f>
              <c:strCache>
                <c:ptCount val="2"/>
                <c:pt idx="0">
                  <c:v>Binge Drinking - Adults</c:v>
                </c:pt>
                <c:pt idx="1">
                  <c:v>Chronic Heavy Drinking - Adults</c:v>
                </c:pt>
              </c:strCache>
            </c:strRef>
          </c:cat>
          <c:val>
            <c:numRef>
              <c:f>Drugs!$B$28:$C$28</c:f>
              <c:numCache>
                <c:formatCode>0%</c:formatCode>
                <c:ptCount val="2"/>
                <c:pt idx="0">
                  <c:v>0.15</c:v>
                </c:pt>
                <c:pt idx="1">
                  <c:v>0.08</c:v>
                </c:pt>
              </c:numCache>
            </c:numRef>
          </c:val>
        </c:ser>
        <c:ser>
          <c:idx val="1"/>
          <c:order val="1"/>
          <c:tx>
            <c:strRef>
              <c:f>Drugs!$A$29</c:f>
              <c:strCache>
                <c:ptCount val="1"/>
                <c:pt idx="0">
                  <c:v>Maine</c:v>
                </c:pt>
              </c:strCache>
            </c:strRef>
          </c:tx>
          <c:invertIfNegative val="0"/>
          <c:cat>
            <c:strRef>
              <c:f>Drugs!$B$27:$C$27</c:f>
              <c:strCache>
                <c:ptCount val="2"/>
                <c:pt idx="0">
                  <c:v>Binge Drinking - Adults</c:v>
                </c:pt>
                <c:pt idx="1">
                  <c:v>Chronic Heavy Drinking - Adults</c:v>
                </c:pt>
              </c:strCache>
            </c:strRef>
          </c:cat>
          <c:val>
            <c:numRef>
              <c:f>Drugs!$B$29:$C$29</c:f>
              <c:numCache>
                <c:formatCode>0%</c:formatCode>
                <c:ptCount val="2"/>
                <c:pt idx="0">
                  <c:v>0.17</c:v>
                </c:pt>
                <c:pt idx="1">
                  <c:v>7.0000000000000007E-2</c:v>
                </c:pt>
              </c:numCache>
            </c:numRef>
          </c:val>
        </c:ser>
        <c:dLbls>
          <c:showLegendKey val="0"/>
          <c:showVal val="1"/>
          <c:showCatName val="0"/>
          <c:showSerName val="0"/>
          <c:showPercent val="0"/>
          <c:showBubbleSize val="0"/>
        </c:dLbls>
        <c:gapWidth val="150"/>
        <c:overlap val="-25"/>
        <c:axId val="125948672"/>
        <c:axId val="125950208"/>
      </c:barChart>
      <c:catAx>
        <c:axId val="125948672"/>
        <c:scaling>
          <c:orientation val="minMax"/>
        </c:scaling>
        <c:delete val="0"/>
        <c:axPos val="b"/>
        <c:majorTickMark val="none"/>
        <c:minorTickMark val="none"/>
        <c:tickLblPos val="nextTo"/>
        <c:crossAx val="125950208"/>
        <c:crosses val="autoZero"/>
        <c:auto val="1"/>
        <c:lblAlgn val="ctr"/>
        <c:lblOffset val="100"/>
        <c:noMultiLvlLbl val="0"/>
      </c:catAx>
      <c:valAx>
        <c:axId val="125950208"/>
        <c:scaling>
          <c:orientation val="minMax"/>
        </c:scaling>
        <c:delete val="1"/>
        <c:axPos val="l"/>
        <c:numFmt formatCode="0%" sourceLinked="1"/>
        <c:majorTickMark val="out"/>
        <c:minorTickMark val="none"/>
        <c:tickLblPos val="nextTo"/>
        <c:crossAx val="12594867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Obesity-related Hospitalizations</a:t>
            </a:r>
            <a:r>
              <a:rPr lang="en-US" baseline="0"/>
              <a:t> per 10,000 Population: Knox County</a:t>
            </a:r>
            <a:endParaRPr lang="en-US"/>
          </a:p>
        </c:rich>
      </c:tx>
      <c:layout/>
      <c:overlay val="0"/>
    </c:title>
    <c:autoTitleDeleted val="0"/>
    <c:plotArea>
      <c:layout/>
      <c:barChart>
        <c:barDir val="col"/>
        <c:grouping val="clustered"/>
        <c:varyColors val="0"/>
        <c:ser>
          <c:idx val="0"/>
          <c:order val="0"/>
          <c:tx>
            <c:strRef>
              <c:f>Obesity!$A$18</c:f>
              <c:strCache>
                <c:ptCount val="1"/>
                <c:pt idx="0">
                  <c:v>Knox County</c:v>
                </c:pt>
              </c:strCache>
            </c:strRef>
          </c:tx>
          <c:invertIfNegative val="0"/>
          <c:cat>
            <c:strRef>
              <c:f>Obesity!$B$17:$D$17</c:f>
              <c:strCache>
                <c:ptCount val="3"/>
                <c:pt idx="0">
                  <c:v>Acute MI Hospitalizations</c:v>
                </c:pt>
                <c:pt idx="1">
                  <c:v>Stroke Hospitalizations</c:v>
                </c:pt>
                <c:pt idx="2">
                  <c:v>Diabetes Hospitalizations</c:v>
                </c:pt>
              </c:strCache>
            </c:strRef>
          </c:cat>
          <c:val>
            <c:numRef>
              <c:f>Obesity!$B$18:$D$18</c:f>
              <c:numCache>
                <c:formatCode>0</c:formatCode>
                <c:ptCount val="3"/>
                <c:pt idx="0">
                  <c:v>18</c:v>
                </c:pt>
                <c:pt idx="1">
                  <c:v>22</c:v>
                </c:pt>
                <c:pt idx="2" formatCode="General">
                  <c:v>12</c:v>
                </c:pt>
              </c:numCache>
            </c:numRef>
          </c:val>
        </c:ser>
        <c:ser>
          <c:idx val="1"/>
          <c:order val="1"/>
          <c:tx>
            <c:strRef>
              <c:f>Obesity!$A$19</c:f>
              <c:strCache>
                <c:ptCount val="1"/>
                <c:pt idx="0">
                  <c:v>Maine</c:v>
                </c:pt>
              </c:strCache>
            </c:strRef>
          </c:tx>
          <c:invertIfNegative val="0"/>
          <c:cat>
            <c:strRef>
              <c:f>Obesity!$B$17:$D$17</c:f>
              <c:strCache>
                <c:ptCount val="3"/>
                <c:pt idx="0">
                  <c:v>Acute MI Hospitalizations</c:v>
                </c:pt>
                <c:pt idx="1">
                  <c:v>Stroke Hospitalizations</c:v>
                </c:pt>
                <c:pt idx="2">
                  <c:v>Diabetes Hospitalizations</c:v>
                </c:pt>
              </c:strCache>
            </c:strRef>
          </c:cat>
          <c:val>
            <c:numRef>
              <c:f>Obesity!$B$19:$D$19</c:f>
              <c:numCache>
                <c:formatCode>0</c:formatCode>
                <c:ptCount val="3"/>
                <c:pt idx="0">
                  <c:v>24</c:v>
                </c:pt>
                <c:pt idx="1">
                  <c:v>21</c:v>
                </c:pt>
                <c:pt idx="2" formatCode="General">
                  <c:v>12</c:v>
                </c:pt>
              </c:numCache>
            </c:numRef>
          </c:val>
        </c:ser>
        <c:dLbls>
          <c:showLegendKey val="0"/>
          <c:showVal val="1"/>
          <c:showCatName val="0"/>
          <c:showSerName val="0"/>
          <c:showPercent val="0"/>
          <c:showBubbleSize val="0"/>
        </c:dLbls>
        <c:gapWidth val="150"/>
        <c:overlap val="-25"/>
        <c:axId val="126640512"/>
        <c:axId val="126642048"/>
      </c:barChart>
      <c:catAx>
        <c:axId val="126640512"/>
        <c:scaling>
          <c:orientation val="minMax"/>
        </c:scaling>
        <c:delete val="0"/>
        <c:axPos val="b"/>
        <c:majorTickMark val="none"/>
        <c:minorTickMark val="none"/>
        <c:tickLblPos val="nextTo"/>
        <c:crossAx val="126642048"/>
        <c:crosses val="autoZero"/>
        <c:auto val="1"/>
        <c:lblAlgn val="ctr"/>
        <c:lblOffset val="100"/>
        <c:noMultiLvlLbl val="0"/>
      </c:catAx>
      <c:valAx>
        <c:axId val="126642048"/>
        <c:scaling>
          <c:orientation val="minMax"/>
        </c:scaling>
        <c:delete val="1"/>
        <c:axPos val="l"/>
        <c:numFmt formatCode="0" sourceLinked="1"/>
        <c:majorTickMark val="out"/>
        <c:minorTickMark val="none"/>
        <c:tickLblPos val="nextTo"/>
        <c:crossAx val="12664051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a:t>
            </a:r>
            <a:r>
              <a:rPr lang="en-US" baseline="0"/>
              <a:t> Who Report Ever Having Anxiety or Depression</a:t>
            </a:r>
            <a:endParaRPr lang="en-US"/>
          </a:p>
        </c:rich>
      </c:tx>
      <c:layout/>
      <c:overlay val="0"/>
    </c:title>
    <c:autoTitleDeleted val="0"/>
    <c:plotArea>
      <c:layout/>
      <c:barChart>
        <c:barDir val="col"/>
        <c:grouping val="clustered"/>
        <c:varyColors val="0"/>
        <c:ser>
          <c:idx val="0"/>
          <c:order val="0"/>
          <c:tx>
            <c:strRef>
              <c:f>'Mental Health'!$A$3</c:f>
              <c:strCache>
                <c:ptCount val="1"/>
                <c:pt idx="0">
                  <c:v>Knox County</c:v>
                </c:pt>
              </c:strCache>
            </c:strRef>
          </c:tx>
          <c:invertIfNegative val="0"/>
          <c:cat>
            <c:strRef>
              <c:f>'Mental Health'!$B$2:$C$2</c:f>
              <c:strCache>
                <c:ptCount val="2"/>
                <c:pt idx="0">
                  <c:v>Anxiety-Adults</c:v>
                </c:pt>
                <c:pt idx="1">
                  <c:v>Depression-Adults</c:v>
                </c:pt>
              </c:strCache>
            </c:strRef>
          </c:cat>
          <c:val>
            <c:numRef>
              <c:f>'Mental Health'!$B$3:$C$3</c:f>
              <c:numCache>
                <c:formatCode>0%</c:formatCode>
                <c:ptCount val="2"/>
                <c:pt idx="0">
                  <c:v>0.18</c:v>
                </c:pt>
                <c:pt idx="1">
                  <c:v>0.24</c:v>
                </c:pt>
              </c:numCache>
            </c:numRef>
          </c:val>
        </c:ser>
        <c:ser>
          <c:idx val="1"/>
          <c:order val="1"/>
          <c:tx>
            <c:strRef>
              <c:f>'Mental Health'!$A$4</c:f>
              <c:strCache>
                <c:ptCount val="1"/>
                <c:pt idx="0">
                  <c:v>Maine</c:v>
                </c:pt>
              </c:strCache>
            </c:strRef>
          </c:tx>
          <c:invertIfNegative val="0"/>
          <c:cat>
            <c:strRef>
              <c:f>'Mental Health'!$B$2:$C$2</c:f>
              <c:strCache>
                <c:ptCount val="2"/>
                <c:pt idx="0">
                  <c:v>Anxiety-Adults</c:v>
                </c:pt>
                <c:pt idx="1">
                  <c:v>Depression-Adults</c:v>
                </c:pt>
              </c:strCache>
            </c:strRef>
          </c:cat>
          <c:val>
            <c:numRef>
              <c:f>'Mental Health'!$B$4:$C$4</c:f>
              <c:numCache>
                <c:formatCode>0%</c:formatCode>
                <c:ptCount val="2"/>
                <c:pt idx="0">
                  <c:v>0.19</c:v>
                </c:pt>
                <c:pt idx="1">
                  <c:v>0.24</c:v>
                </c:pt>
              </c:numCache>
            </c:numRef>
          </c:val>
        </c:ser>
        <c:dLbls>
          <c:showLegendKey val="0"/>
          <c:showVal val="1"/>
          <c:showCatName val="0"/>
          <c:showSerName val="0"/>
          <c:showPercent val="0"/>
          <c:showBubbleSize val="0"/>
        </c:dLbls>
        <c:gapWidth val="150"/>
        <c:overlap val="-25"/>
        <c:axId val="128675840"/>
        <c:axId val="128677376"/>
      </c:barChart>
      <c:catAx>
        <c:axId val="128675840"/>
        <c:scaling>
          <c:orientation val="minMax"/>
        </c:scaling>
        <c:delete val="0"/>
        <c:axPos val="b"/>
        <c:majorTickMark val="none"/>
        <c:minorTickMark val="none"/>
        <c:tickLblPos val="nextTo"/>
        <c:crossAx val="128677376"/>
        <c:crosses val="autoZero"/>
        <c:auto val="1"/>
        <c:lblAlgn val="ctr"/>
        <c:lblOffset val="100"/>
        <c:noMultiLvlLbl val="0"/>
      </c:catAx>
      <c:valAx>
        <c:axId val="128677376"/>
        <c:scaling>
          <c:orientation val="minMax"/>
        </c:scaling>
        <c:delete val="1"/>
        <c:axPos val="l"/>
        <c:numFmt formatCode="0%" sourceLinked="1"/>
        <c:majorTickMark val="out"/>
        <c:minorTickMark val="none"/>
        <c:tickLblPos val="nextTo"/>
        <c:crossAx val="128675840"/>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EC045D8E-25FA-431A-A861-70C3C959AC2C}" srcId="{0D392A86-2189-4F18-AF5C-6FACF7A51A00}" destId="{352C0664-FA89-4F91-A2A0-DA525F7BF88A}" srcOrd="1" destOrd="0" parTransId="{56C52878-FBDF-4141-A177-D001626BBAA1}" sibTransId="{D851AC27-522E-4867-9FA1-35B9838CBCC0}"/>
    <dgm:cxn modelId="{816BB0F1-0295-4F3B-93BF-1F6282A4D4EF}" type="presOf" srcId="{B691141F-A735-412F-9A6A-F7C2056FD297}" destId="{B0838D81-D45D-474F-83FF-2E5348504347}" srcOrd="0" destOrd="0" presId="urn:microsoft.com/office/officeart/2005/8/layout/cycle3"/>
    <dgm:cxn modelId="{05A9BEC8-4144-424D-8721-91545DAA2D19}" type="presOf" srcId="{04928D4D-8553-41AF-A544-771ED8C2215A}" destId="{5A7055B8-2040-4582-81D0-93712DAEFE4E}" srcOrd="0" destOrd="0" presId="urn:microsoft.com/office/officeart/2005/8/layout/cycle3"/>
    <dgm:cxn modelId="{D8B690F1-ED8A-48EC-8B1F-2A85BA77E3EB}" type="presOf" srcId="{0D392A86-2189-4F18-AF5C-6FACF7A51A00}" destId="{26E68A81-670F-4F9E-A874-DAF7A1F099D6}"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282E994E-8313-4EBF-B50C-75D408C101FB}" type="presOf" srcId="{352C0664-FA89-4F91-A2A0-DA525F7BF88A}" destId="{E52E854D-9B86-43EB-A2E7-7F96111CBE26}" srcOrd="0" destOrd="0" presId="urn:microsoft.com/office/officeart/2005/8/layout/cycle3"/>
    <dgm:cxn modelId="{BFB5178A-9EDD-43D8-A365-03D6DA7F42F5}" type="presOf" srcId="{807964E7-7039-4883-9EF1-05222EC9EBEA}" destId="{E4C3BEEC-D67B-4611-A5CC-D548E32BA97E}"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5D12C7BE-625C-4437-AF18-B9CFC1F65F09}" srcId="{0D392A86-2189-4F18-AF5C-6FACF7A51A00}" destId="{807964E7-7039-4883-9EF1-05222EC9EBEA}" srcOrd="0" destOrd="0" parTransId="{7B3DC946-29C9-44BC-8984-AA7B05DD3567}" sibTransId="{04928D4D-8553-41AF-A544-771ED8C2215A}"/>
    <dgm:cxn modelId="{45D61857-8FE8-4FFE-A677-B8DFE32625BB}" type="presOf" srcId="{A1699FF7-29F6-4D57-9210-F224C30DA212}" destId="{E7121682-31F8-4E27-993A-C333C3447464}" srcOrd="0" destOrd="0" presId="urn:microsoft.com/office/officeart/2005/8/layout/cycle3"/>
    <dgm:cxn modelId="{2258553C-E6B2-4C74-9395-C5D1402C5DD4}" type="presParOf" srcId="{26E68A81-670F-4F9E-A874-DAF7A1F099D6}" destId="{D823512E-EF67-48AC-90FF-9FF6DD4741F0}" srcOrd="0" destOrd="0" presId="urn:microsoft.com/office/officeart/2005/8/layout/cycle3"/>
    <dgm:cxn modelId="{5FB8AB34-6AF7-4E70-B118-5A28EC51027B}" type="presParOf" srcId="{D823512E-EF67-48AC-90FF-9FF6DD4741F0}" destId="{E4C3BEEC-D67B-4611-A5CC-D548E32BA97E}" srcOrd="0" destOrd="0" presId="urn:microsoft.com/office/officeart/2005/8/layout/cycle3"/>
    <dgm:cxn modelId="{E12C9B1B-F5CC-46BB-99E4-AE6A224B7354}" type="presParOf" srcId="{D823512E-EF67-48AC-90FF-9FF6DD4741F0}" destId="{5A7055B8-2040-4582-81D0-93712DAEFE4E}" srcOrd="1" destOrd="0" presId="urn:microsoft.com/office/officeart/2005/8/layout/cycle3"/>
    <dgm:cxn modelId="{ED114AD2-BF74-46B2-8C20-AF65AD11E42C}" type="presParOf" srcId="{D823512E-EF67-48AC-90FF-9FF6DD4741F0}" destId="{E52E854D-9B86-43EB-A2E7-7F96111CBE26}" srcOrd="2" destOrd="0" presId="urn:microsoft.com/office/officeart/2005/8/layout/cycle3"/>
    <dgm:cxn modelId="{A7E79ADD-D429-45C7-ABEA-9CE8E9C59379}" type="presParOf" srcId="{D823512E-EF67-48AC-90FF-9FF6DD4741F0}" destId="{B0838D81-D45D-474F-83FF-2E5348504347}" srcOrd="3" destOrd="0" presId="urn:microsoft.com/office/officeart/2005/8/layout/cycle3"/>
    <dgm:cxn modelId="{F89D7ADD-716B-4E6A-B913-6890471D08C0}"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Knox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Knox County based on information provided by the 53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issues identified by respondents in Knox County are the same as those of the state.</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pPr marL="171450" indent="-171450">
              <a:spcAft>
                <a:spcPts val="600"/>
              </a:spcAft>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issues affecting where we live, work, learn, and play in Knox County based on information provided by the 53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issues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Now we will briefly take a look at the top 3 health issues</a:t>
            </a:r>
            <a:r>
              <a:rPr lang="en-US" baseline="0" dirty="0" smtClean="0"/>
              <a:t>. </a:t>
            </a:r>
            <a:r>
              <a:rPr lang="en-US" b="1" baseline="0" dirty="0" smtClean="0"/>
              <a:t>Let’s start with Drug &amp; Alcohol Abuse.</a:t>
            </a:r>
            <a:endParaRPr lang="en-US" baseline="0" dirty="0" smtClean="0"/>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Knox County is significantly higher than Maine at 518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Cumberland and Androscoggin Counties also have high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graphic shows emergency department visits (left) and hospitalizations (right) for opiate poisoning, or overdose, per 100,000 population. </a:t>
            </a:r>
          </a:p>
          <a:p>
            <a:pPr marL="171450" indent="-171450">
              <a:spcAft>
                <a:spcPts val="600"/>
              </a:spcAft>
              <a:buFont typeface="Arial" panose="020B0604020202020204" pitchFamily="34" charset="0"/>
              <a:buChar char="•"/>
            </a:pPr>
            <a:r>
              <a:rPr lang="en-US" baseline="0" dirty="0" smtClean="0"/>
              <a:t>Both are higher in Knox County than for Maine. The rate for hospitalization is statistically significant (higher). </a:t>
            </a:r>
          </a:p>
          <a:p>
            <a:pPr marL="171450" indent="-171450">
              <a:spcAft>
                <a:spcPts val="600"/>
              </a:spcAft>
              <a:buFont typeface="Arial" panose="020B0604020202020204" pitchFamily="34" charset="0"/>
              <a:buChar char="•"/>
            </a:pPr>
            <a:r>
              <a:rPr lang="en-US" baseline="0" dirty="0" smtClean="0"/>
              <a:t>These measures are not tracked at the national level.</a:t>
            </a:r>
          </a:p>
          <a:p>
            <a:pPr marL="171450" indent="-171450">
              <a:spcAft>
                <a:spcPts val="600"/>
              </a:spcAft>
              <a:buFont typeface="Arial" panose="020B0604020202020204" pitchFamily="34" charset="0"/>
              <a:buChar cha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looking at binge drinking and chronic heavy drinking (alcohol) among adults in this graphic.</a:t>
            </a:r>
          </a:p>
          <a:p>
            <a:pPr marL="171450" indent="-171450">
              <a:spcAft>
                <a:spcPts val="600"/>
              </a:spcAft>
              <a:buFont typeface="Arial" panose="020B0604020202020204" pitchFamily="34" charset="0"/>
              <a:buChar char="•"/>
            </a:pPr>
            <a:r>
              <a:rPr lang="en-US" baseline="0" dirty="0" smtClean="0"/>
              <a:t>Binge drinking is defined as 5 or more drinks on an occasion for men and 4 or more drinks on an occasion for women.</a:t>
            </a:r>
          </a:p>
          <a:p>
            <a:pPr marL="171450" indent="-171450">
              <a:spcAft>
                <a:spcPts val="600"/>
              </a:spcAft>
              <a:buFont typeface="Arial" panose="020B0604020202020204" pitchFamily="34" charset="0"/>
              <a:buChar char="•"/>
            </a:pPr>
            <a:r>
              <a:rPr lang="en-US" baseline="0" dirty="0" smtClean="0"/>
              <a:t>Chronic heavy drinking is defined as 15 or more drinks per week for men and 8 or more drinks per week for women.</a:t>
            </a:r>
          </a:p>
          <a:p>
            <a:pPr marL="171450" indent="-171450">
              <a:spcAft>
                <a:spcPts val="600"/>
              </a:spcAft>
              <a:buFont typeface="Arial" panose="020B0604020202020204" pitchFamily="34" charset="0"/>
              <a:buChar char="•"/>
            </a:pPr>
            <a:r>
              <a:rPr lang="en-US" baseline="0" dirty="0" smtClean="0"/>
              <a:t>The percentage of adults engaging in binge drinking is lower for Knox County than Maine (15% vs 17%) and slightly higher for Knox County than Maine (8% vs 7%). </a:t>
            </a:r>
          </a:p>
          <a:p>
            <a:pPr marL="171450" indent="-171450">
              <a:spcAft>
                <a:spcPts val="600"/>
              </a:spcAft>
              <a:buFont typeface="Arial" panose="020B0604020202020204" pitchFamily="34" charset="0"/>
              <a:buChar char="•"/>
            </a:pPr>
            <a:r>
              <a:rPr lang="en-US" baseline="0" dirty="0" smtClean="0"/>
              <a:t>Another way to think of these numbers is to think of 15 of every 100 adults binge drinking in Knox County or 8 of every 100 engage in chronic heavy drinking…..</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Knox County.</a:t>
            </a:r>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page 4 (longer version), and page5 Mid Coast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Knox County is lower than the Maine percentage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Obesity defined via BRFSS U.S. Core – people self-report their height and weight which is used to calculate BMI those above 30 are considered obese.</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Obesity is related to many different health outcomes. Some selected obesity-related hospitalizations are included here. </a:t>
            </a:r>
          </a:p>
          <a:p>
            <a:pPr marL="171450" indent="-171450">
              <a:spcAft>
                <a:spcPts val="600"/>
              </a:spcAft>
              <a:buFont typeface="Arial" panose="020B0604020202020204" pitchFamily="34" charset="0"/>
              <a:buChar char="•"/>
            </a:pPr>
            <a:r>
              <a:rPr lang="en-US" baseline="0" dirty="0" smtClean="0"/>
              <a:t>Please note these numbers are reported per 10,000 population.</a:t>
            </a:r>
          </a:p>
          <a:p>
            <a:pPr marL="171450" indent="-171450">
              <a:spcAft>
                <a:spcPts val="600"/>
              </a:spcAft>
              <a:buFont typeface="Arial" panose="020B0604020202020204" pitchFamily="34" charset="0"/>
              <a:buChar char="•"/>
            </a:pPr>
            <a:r>
              <a:rPr lang="en-US" baseline="0" dirty="0" smtClean="0"/>
              <a:t>Acute MI means myocardial infarction and is a heart attack. The rate of 18 per 10,000 in Knox County is statistically significantly lower than the rate of 24 per 10,000 in Maine.</a:t>
            </a:r>
          </a:p>
          <a:p>
            <a:pPr marL="171450" indent="-171450">
              <a:spcAft>
                <a:spcPts val="600"/>
              </a:spcAft>
              <a:buFont typeface="Arial" panose="020B0604020202020204" pitchFamily="34" charset="0"/>
              <a:buChar char="•"/>
            </a:pPr>
            <a:r>
              <a:rPr lang="en-US" baseline="0" dirty="0" smtClean="0"/>
              <a:t>Stroke hospitalizations are slightly higher in Knox County than Maine and diabetes hospitalizations are the same for Knox County and Maine.</a:t>
            </a:r>
          </a:p>
          <a:p>
            <a:pPr marL="171450" indent="-171450">
              <a:spcAft>
                <a:spcPts val="600"/>
              </a:spcAft>
              <a:buFont typeface="Arial" panose="020B0604020202020204" pitchFamily="34" charset="0"/>
              <a:buChar cha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Knox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1 (short version), page 3-4 (longer version), and page 4-5 Mid Coast District Summary; Cardiovascular </a:t>
            </a:r>
            <a:r>
              <a:rPr lang="en-US" baseline="0" dirty="0" smtClean="0"/>
              <a:t>Disease </a:t>
            </a:r>
            <a:r>
              <a:rPr lang="en-US" baseline="0" dirty="0" smtClean="0"/>
              <a:t>and Diabetes are on </a:t>
            </a:r>
            <a:r>
              <a:rPr lang="en-US" baseline="0" dirty="0" err="1" smtClean="0"/>
              <a:t>pg</a:t>
            </a:r>
            <a:r>
              <a:rPr lang="en-US" baseline="0" dirty="0" smtClean="0"/>
              <a:t> </a:t>
            </a:r>
            <a:r>
              <a:rPr lang="en-US" baseline="0" dirty="0" smtClean="0"/>
              <a:t>1 (short version), page 2 (longer version), and page2-3 Mid Coast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Difference between mental health &amp; depression – Shared CHNA views Mental</a:t>
            </a:r>
            <a:r>
              <a:rPr lang="en-US" baseline="0" dirty="0" smtClean="0"/>
              <a:t> Health as defined on your Summary Report list of measures: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Ever having anxiety or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Having current symptoms of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MH emergency department rates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Receiving MH treatment in the past 12 months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DEPRESSION was listed as a chronic condition within the Stakeholders Survey and was rated as a “top 5” health concern</a:t>
            </a:r>
            <a:endParaRPr lang="en-US" dirty="0" smtClean="0"/>
          </a:p>
          <a:p>
            <a:pPr marL="171450" indent="-171450">
              <a:spcBef>
                <a:spcPts val="0"/>
              </a:spcBef>
              <a:spcAft>
                <a:spcPts val="600"/>
              </a:spcAft>
              <a:buFont typeface="Arial" panose="020B0604020202020204" pitchFamily="34" charset="0"/>
              <a:buChar char="•"/>
            </a:pPr>
            <a:r>
              <a:rPr lang="en-US" baseline="0" dirty="0" smtClean="0"/>
              <a:t>This map shows how all counties in Maine compare to each other on the % of adults with current depression.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Knox County is about the same as Maine. This is not measured at the national level.</a:t>
            </a:r>
          </a:p>
          <a:p>
            <a:pPr marL="171450" indent="-171450">
              <a:spcBef>
                <a:spcPts val="0"/>
              </a:spcBef>
              <a:spcAft>
                <a:spcPts val="600"/>
              </a:spcAft>
              <a:buFont typeface="Arial" panose="020B0604020202020204" pitchFamily="34" charset="0"/>
              <a:buChar char="•"/>
            </a:pPr>
            <a:r>
              <a:rPr lang="en-US" baseline="0" dirty="0" smtClean="0"/>
              <a:t>The darker green shows higher percentages of current depression among adults. Piscataquis and Somerset Counties have the highest %s in Maine.</a:t>
            </a:r>
          </a:p>
          <a:p>
            <a:pPr marL="171450" indent="-171450">
              <a:spcBef>
                <a:spcPts val="0"/>
              </a:spcBef>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While the last map showed percentage of current depression among adults… </a:t>
            </a:r>
          </a:p>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(18% in Knox County and 19% in Maine). It is slightly lower for Knox than the state.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is </a:t>
            </a:r>
            <a:r>
              <a:rPr lang="en-US" baseline="0" smtClean="0"/>
              <a:t>the same for Knox County and Maine at 24%.</a:t>
            </a: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a:t>
            </a:r>
            <a:r>
              <a:rPr lang="en-US" baseline="0" dirty="0" smtClean="0"/>
              <a:t>Knox County.</a:t>
            </a:r>
            <a:endParaRPr lang="en-US" baseline="0" dirty="0" smtClean="0"/>
          </a:p>
          <a:p>
            <a:pPr marL="171450" indent="-171450">
              <a:spcAft>
                <a:spcPts val="600"/>
              </a:spcAft>
              <a:buFont typeface="Arial" panose="020B0604020202020204" pitchFamily="34" charset="0"/>
              <a:buChar char="•"/>
            </a:pPr>
            <a:r>
              <a:rPr lang="en-US" baseline="0" dirty="0" smtClean="0"/>
              <a:t>The Mental Health section is on page </a:t>
            </a:r>
            <a:r>
              <a:rPr lang="en-US" baseline="0" dirty="0" smtClean="0"/>
              <a:t>2 (short version), page 3 (longer version), and page 4 Mid Coast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332066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smtClean="0"/>
              <a:t>Urban area for Bangor, Lewiston/Auburn, Portland</a:t>
            </a:r>
            <a:endParaRPr lang="en-US" smtClean="0"/>
          </a:p>
          <a:p>
            <a:endParaRPr lang="en-US"/>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134534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Maine, and Knox County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Knox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399"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Knox County</a:t>
            </a:r>
            <a:endParaRPr lang="en-US" dirty="0">
              <a:solidFill>
                <a:schemeClr val="accent2"/>
              </a:solidFill>
            </a:endParaRPr>
          </a:p>
        </p:txBody>
      </p:sp>
      <p:sp>
        <p:nvSpPr>
          <p:cNvPr id="4" name="TextBox 3"/>
          <p:cNvSpPr txBox="1"/>
          <p:nvPr/>
        </p:nvSpPr>
        <p:spPr>
          <a:xfrm>
            <a:off x="685800" y="1905000"/>
            <a:ext cx="7467600" cy="369332"/>
          </a:xfrm>
          <a:prstGeom prst="rect">
            <a:avLst/>
          </a:prstGeom>
          <a:noFill/>
        </p:spPr>
        <p:txBody>
          <a:bodyPr wrap="square" rtlCol="0">
            <a:spAutoFit/>
          </a:bodyPr>
          <a:lstStyle/>
          <a:p>
            <a:r>
              <a:rPr lang="en-US" dirty="0"/>
              <a:t>Stakeholder Survey – Total 1,639  surveys;  </a:t>
            </a:r>
            <a:r>
              <a:rPr lang="en-US" dirty="0" smtClean="0"/>
              <a:t>Knox </a:t>
            </a:r>
            <a:r>
              <a:rPr lang="en-US" dirty="0"/>
              <a:t>County </a:t>
            </a:r>
            <a:r>
              <a:rPr lang="en-US" dirty="0" smtClean="0"/>
              <a:t>53  </a:t>
            </a:r>
            <a:r>
              <a:rPr lang="en-US" dirty="0"/>
              <a:t>surveys</a:t>
            </a: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997811981"/>
              </p:ext>
            </p:extLst>
          </p:nvPr>
        </p:nvGraphicFramePr>
        <p:xfrm>
          <a:off x="721361" y="2274332"/>
          <a:ext cx="7432039"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Knox County</a:t>
            </a:r>
            <a:endParaRPr lang="en-US" dirty="0">
              <a:solidFill>
                <a:schemeClr val="accent2"/>
              </a:solidFill>
            </a:endParaRPr>
          </a:p>
        </p:txBody>
      </p:sp>
      <p:sp>
        <p:nvSpPr>
          <p:cNvPr id="4" name="TextBox 3"/>
          <p:cNvSpPr txBox="1"/>
          <p:nvPr/>
        </p:nvSpPr>
        <p:spPr>
          <a:xfrm>
            <a:off x="533400" y="1905000"/>
            <a:ext cx="7620000" cy="369332"/>
          </a:xfrm>
          <a:prstGeom prst="rect">
            <a:avLst/>
          </a:prstGeom>
          <a:noFill/>
        </p:spPr>
        <p:txBody>
          <a:bodyPr wrap="square" rtlCol="0">
            <a:spAutoFit/>
          </a:bodyPr>
          <a:lstStyle/>
          <a:p>
            <a:r>
              <a:rPr lang="en-US" dirty="0"/>
              <a:t>Stakeholder Survey – Total 1,639  surveys;  Knox County 53  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911702773"/>
              </p:ext>
            </p:extLst>
          </p:nvPr>
        </p:nvGraphicFramePr>
        <p:xfrm>
          <a:off x="609600" y="2289571"/>
          <a:ext cx="7620000" cy="4035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Knox 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a:stCxn id="15" idx="3"/>
          </p:cNvCxnSpPr>
          <p:nvPr/>
        </p:nvCxnSpPr>
        <p:spPr>
          <a:xfrm>
            <a:off x="3200400" y="3909536"/>
            <a:ext cx="2590800" cy="8148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170872"/>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Knox</a:t>
            </a:r>
          </a:p>
          <a:p>
            <a:pPr algn="ctr"/>
            <a:r>
              <a:rPr lang="en-US" dirty="0" smtClean="0"/>
              <a:t>518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Knox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Health Data Organization (MHDO), 2011</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3478535877"/>
              </p:ext>
            </p:extLst>
          </p:nvPr>
        </p:nvGraphicFramePr>
        <p:xfrm>
          <a:off x="533398" y="1752600"/>
          <a:ext cx="7772401"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Knox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Behavioral Risk Factor Surveillance System  (BRFSS), 2013</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3533576955"/>
              </p:ext>
            </p:extLst>
          </p:nvPr>
        </p:nvGraphicFramePr>
        <p:xfrm>
          <a:off x="568410" y="1752600"/>
          <a:ext cx="788979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5959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Knox 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Behavioral Risk Factor Surveillance System (BRFSS), 2013</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279" y="782637"/>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Knox</a:t>
            </a:r>
            <a:endParaRPr lang="en-US" dirty="0"/>
          </a:p>
          <a:p>
            <a:pPr algn="ctr"/>
            <a:r>
              <a:rPr lang="en-US" dirty="0" smtClean="0"/>
              <a:t>24%</a:t>
            </a:r>
            <a:endParaRPr lang="en-US" dirty="0"/>
          </a:p>
          <a:p>
            <a:pPr algn="ctr"/>
            <a:endParaRPr lang="en-US" dirty="0"/>
          </a:p>
          <a:p>
            <a:pPr algn="ctr"/>
            <a:r>
              <a:rPr lang="en-US" dirty="0"/>
              <a:t>Maine</a:t>
            </a:r>
          </a:p>
          <a:p>
            <a:pPr algn="ctr"/>
            <a:r>
              <a:rPr lang="en-US" dirty="0" smtClean="0"/>
              <a:t>29%</a:t>
            </a:r>
            <a:endParaRPr lang="en-US" dirty="0"/>
          </a:p>
        </p:txBody>
      </p:sp>
      <p:cxnSp>
        <p:nvCxnSpPr>
          <p:cNvPr id="7" name="Straight Arrow Connector 6"/>
          <p:cNvCxnSpPr/>
          <p:nvPr/>
        </p:nvCxnSpPr>
        <p:spPr>
          <a:xfrm>
            <a:off x="3352800" y="4517000"/>
            <a:ext cx="2667000" cy="41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5279" y="782637"/>
            <a:ext cx="396240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Adults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Knox County</a:t>
            </a:r>
            <a:endParaRPr lang="en-US" dirty="0">
              <a:solidFill>
                <a:schemeClr val="accent2"/>
              </a:solidFill>
            </a:endParaRPr>
          </a:p>
        </p:txBody>
      </p:sp>
      <p:sp>
        <p:nvSpPr>
          <p:cNvPr id="3" name="TextBox 2"/>
          <p:cNvSpPr txBox="1"/>
          <p:nvPr/>
        </p:nvSpPr>
        <p:spPr>
          <a:xfrm>
            <a:off x="609600" y="6172200"/>
            <a:ext cx="6324600" cy="276999"/>
          </a:xfrm>
          <a:prstGeom prst="rect">
            <a:avLst/>
          </a:prstGeom>
          <a:noFill/>
        </p:spPr>
        <p:txBody>
          <a:bodyPr wrap="square" rtlCol="0">
            <a:spAutoFit/>
          </a:bodyPr>
          <a:lstStyle/>
          <a:p>
            <a:r>
              <a:rPr lang="en-US" sz="1200" dirty="0" smtClean="0"/>
              <a:t>Source: Maine Health Data Organization (MHDO), 2011 </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864311931"/>
              </p:ext>
            </p:extLst>
          </p:nvPr>
        </p:nvGraphicFramePr>
        <p:xfrm>
          <a:off x="609600" y="1600200"/>
          <a:ext cx="7924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&amp; Depression</a:t>
            </a:r>
            <a:br>
              <a:rPr lang="en-US" dirty="0" smtClean="0"/>
            </a:br>
            <a:r>
              <a:rPr lang="en-US" dirty="0" smtClean="0">
                <a:solidFill>
                  <a:schemeClr val="accent2"/>
                </a:solidFill>
              </a:rPr>
              <a:t>Knox County</a:t>
            </a:r>
            <a:endParaRPr lang="en-US" dirty="0"/>
          </a:p>
        </p:txBody>
      </p:sp>
      <p:sp>
        <p:nvSpPr>
          <p:cNvPr id="3" name="TextBox 2"/>
          <p:cNvSpPr txBox="1"/>
          <p:nvPr/>
        </p:nvSpPr>
        <p:spPr>
          <a:xfrm>
            <a:off x="1600200" y="3886200"/>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Knox</a:t>
            </a:r>
            <a:endParaRPr lang="en-US" dirty="0"/>
          </a:p>
          <a:p>
            <a:pPr algn="ctr"/>
            <a:r>
              <a:rPr lang="en-US" dirty="0" smtClean="0"/>
              <a:t>11%</a:t>
            </a:r>
            <a:endParaRPr lang="en-US" dirty="0"/>
          </a:p>
          <a:p>
            <a:pPr algn="ctr"/>
            <a:endParaRPr lang="en-US" dirty="0"/>
          </a:p>
          <a:p>
            <a:pPr algn="ctr"/>
            <a:r>
              <a:rPr lang="en-US" dirty="0"/>
              <a:t>Maine</a:t>
            </a:r>
          </a:p>
          <a:p>
            <a:pPr algn="ctr"/>
            <a:r>
              <a:rPr lang="en-US" dirty="0" smtClean="0"/>
              <a:t>10%</a:t>
            </a:r>
            <a:endParaRPr lang="en-US" dirty="0"/>
          </a:p>
        </p:txBody>
      </p:sp>
      <p:grpSp>
        <p:nvGrpSpPr>
          <p:cNvPr id="8" name="Group 7"/>
          <p:cNvGrpSpPr/>
          <p:nvPr/>
        </p:nvGrpSpPr>
        <p:grpSpPr>
          <a:xfrm>
            <a:off x="4876800" y="1223690"/>
            <a:ext cx="3505200" cy="5253310"/>
            <a:chOff x="0" y="0"/>
            <a:chExt cx="3200400" cy="4619625"/>
          </a:xfrm>
        </p:grpSpPr>
        <p:pic>
          <p:nvPicPr>
            <p:cNvPr id="10" name="Picture 9" descr="C:\Users\pmadden\Dropbox\SHNAPP Report\Maps!\Current Depre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19075"/>
              <a:ext cx="2924175" cy="4400550"/>
            </a:xfrm>
            <a:prstGeom prst="rect">
              <a:avLst/>
            </a:prstGeom>
            <a:noFill/>
            <a:ln>
              <a:noFill/>
            </a:ln>
          </p:spPr>
        </p:pic>
        <p:grpSp>
          <p:nvGrpSpPr>
            <p:cNvPr id="12" name="Group 11"/>
            <p:cNvGrpSpPr/>
            <p:nvPr/>
          </p:nvGrpSpPr>
          <p:grpSpPr>
            <a:xfrm>
              <a:off x="0" y="0"/>
              <a:ext cx="3200400" cy="4610100"/>
              <a:chOff x="0" y="0"/>
              <a:chExt cx="3200400" cy="4610100"/>
            </a:xfrm>
          </p:grpSpPr>
          <p:sp>
            <p:nvSpPr>
              <p:cNvPr id="13" name="Text Box 2"/>
              <p:cNvSpPr txBox="1">
                <a:spLocks noChangeArrowheads="1"/>
              </p:cNvSpPr>
              <p:nvPr/>
            </p:nvSpPr>
            <p:spPr bwMode="auto">
              <a:xfrm>
                <a:off x="0" y="0"/>
                <a:ext cx="320040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dirty="0">
                    <a:effectLst/>
                    <a:latin typeface="Calibri"/>
                    <a:ea typeface="Calibri"/>
                    <a:cs typeface="Arial"/>
                  </a:rPr>
                  <a:t>Percentage of Adults with Current Depression</a:t>
                </a:r>
                <a:endParaRPr lang="en-US" sz="1200" dirty="0">
                  <a:effectLst/>
                  <a:latin typeface="Arial Narrow"/>
                  <a:ea typeface="Calibri"/>
                  <a:cs typeface="Arial"/>
                </a:endParaRPr>
              </a:p>
            </p:txBody>
          </p:sp>
          <p:sp>
            <p:nvSpPr>
              <p:cNvPr id="14" name="Text Box 2"/>
              <p:cNvSpPr txBox="1">
                <a:spLocks noChangeArrowheads="1"/>
              </p:cNvSpPr>
              <p:nvPr/>
            </p:nvSpPr>
            <p:spPr bwMode="auto">
              <a:xfrm>
                <a:off x="190500" y="4324350"/>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grpSp>
      <p:sp>
        <p:nvSpPr>
          <p:cNvPr id="9" name="TextBox 8"/>
          <p:cNvSpPr txBox="1"/>
          <p:nvPr/>
        </p:nvSpPr>
        <p:spPr>
          <a:xfrm>
            <a:off x="588818" y="6477000"/>
            <a:ext cx="5715000" cy="553998"/>
          </a:xfrm>
          <a:prstGeom prst="rect">
            <a:avLst/>
          </a:prstGeom>
          <a:noFill/>
        </p:spPr>
        <p:txBody>
          <a:bodyPr wrap="square" rtlCol="0">
            <a:spAutoFit/>
          </a:bodyPr>
          <a:lstStyle/>
          <a:p>
            <a:r>
              <a:rPr lang="en-US" sz="1200" dirty="0"/>
              <a:t>Source: Behavioral Risk Factor Surveillance System (BRFSS), 2013</a:t>
            </a:r>
          </a:p>
          <a:p>
            <a:endParaRPr lang="en-US" dirty="0"/>
          </a:p>
        </p:txBody>
      </p:sp>
      <p:sp>
        <p:nvSpPr>
          <p:cNvPr id="11" name="TextBox 10"/>
          <p:cNvSpPr txBox="1"/>
          <p:nvPr/>
        </p:nvSpPr>
        <p:spPr>
          <a:xfrm>
            <a:off x="4229100" y="1126123"/>
            <a:ext cx="4610100" cy="338554"/>
          </a:xfrm>
          <a:prstGeom prst="rect">
            <a:avLst/>
          </a:prstGeom>
          <a:solidFill>
            <a:srgbClr val="FFFFFF"/>
          </a:solid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Current Depression among Adults by County</a:t>
            </a:r>
            <a:endParaRPr lang="en-US" sz="1600" b="1" dirty="0">
              <a:latin typeface="Arial" panose="020B0604020202020204" pitchFamily="34" charset="0"/>
              <a:cs typeface="Arial" panose="020B0604020202020204" pitchFamily="34" charset="0"/>
            </a:endParaRPr>
          </a:p>
        </p:txBody>
      </p:sp>
      <p:cxnSp>
        <p:nvCxnSpPr>
          <p:cNvPr id="7" name="Straight Arrow Connector 6"/>
          <p:cNvCxnSpPr>
            <a:stCxn id="3" idx="3"/>
          </p:cNvCxnSpPr>
          <p:nvPr/>
        </p:nvCxnSpPr>
        <p:spPr>
          <a:xfrm>
            <a:off x="3200400" y="4624864"/>
            <a:ext cx="3333750" cy="328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&amp; Depression</a:t>
            </a:r>
            <a:br>
              <a:rPr lang="en-US" dirty="0" smtClean="0"/>
            </a:br>
            <a:r>
              <a:rPr lang="en-US" dirty="0" smtClean="0">
                <a:solidFill>
                  <a:schemeClr val="accent2"/>
                </a:solidFill>
              </a:rPr>
              <a:t>Knox County</a:t>
            </a:r>
            <a:endParaRPr lang="en-US" dirty="0"/>
          </a:p>
        </p:txBody>
      </p:sp>
      <p:sp>
        <p:nvSpPr>
          <p:cNvPr id="3" name="TextBox 2"/>
          <p:cNvSpPr txBox="1"/>
          <p:nvPr/>
        </p:nvSpPr>
        <p:spPr>
          <a:xfrm>
            <a:off x="609599" y="6096000"/>
            <a:ext cx="6102495" cy="553998"/>
          </a:xfrm>
          <a:prstGeom prst="rect">
            <a:avLst/>
          </a:prstGeom>
          <a:noFill/>
        </p:spPr>
        <p:txBody>
          <a:bodyPr wrap="square" rtlCol="0">
            <a:spAutoFit/>
          </a:bodyPr>
          <a:lstStyle/>
          <a:p>
            <a:r>
              <a:rPr lang="en-US" sz="1200" dirty="0"/>
              <a:t>Source: Behavioral Risk Factor Surveillance System (BRFSS), 2013</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161638952"/>
              </p:ext>
            </p:extLst>
          </p:nvPr>
        </p:nvGraphicFramePr>
        <p:xfrm>
          <a:off x="609598" y="1752600"/>
          <a:ext cx="7924801"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458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0655437"/>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Mental Health </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lnSpcReduction="100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dirty="0" smtClean="0">
                <a:solidFill>
                  <a:schemeClr val="bg2">
                    <a:lumMod val="25000"/>
                  </a:schemeClr>
                </a:solidFill>
                <a:latin typeface="Cambria" panose="02040503050406030204" pitchFamily="18" charset="0"/>
              </a:rPr>
              <a:t>Name					Name</a:t>
            </a:r>
          </a:p>
          <a:p>
            <a:pPr marL="109728" indent="0" algn="l">
              <a:buNone/>
            </a:pPr>
            <a:r>
              <a:rPr lang="en-US" dirty="0" smtClean="0">
                <a:solidFill>
                  <a:schemeClr val="bg2">
                    <a:lumMod val="25000"/>
                  </a:schemeClr>
                </a:solidFill>
                <a:latin typeface="Cambria" panose="02040503050406030204" pitchFamily="18" charset="0"/>
              </a:rPr>
              <a:t>Phone					Phone</a:t>
            </a:r>
          </a:p>
          <a:p>
            <a:pPr marL="109728" indent="0" algn="l">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smtClean="0">
              <a:solidFill>
                <a:schemeClr val="bg2">
                  <a:lumMod val="25000"/>
                </a:schemeClr>
              </a:solidFill>
              <a:latin typeface="Cambria" panose="02040503050406030204" pitchFamily="18" charset="0"/>
            </a:endParaRPr>
          </a:p>
          <a:p>
            <a:pPr marL="109728" indent="0">
              <a:buNone/>
            </a:pPr>
            <a:r>
              <a:rPr lang="en-US" sz="2100" dirty="0" smtClean="0">
                <a:solidFill>
                  <a:schemeClr val="bg2">
                    <a:lumMod val="25000"/>
                  </a:schemeClr>
                </a:solidFill>
                <a:latin typeface="Cambria" panose="02040503050406030204" pitchFamily="18" charset="0"/>
              </a:rPr>
              <a:t>Additional SHNAPP Contacts		</a:t>
            </a:r>
            <a:r>
              <a:rPr lang="en-US" sz="2100" dirty="0">
                <a:solidFill>
                  <a:schemeClr val="bg2">
                    <a:lumMod val="25000"/>
                  </a:schemeClr>
                </a:solidFill>
                <a:latin typeface="Cambria" panose="02040503050406030204" pitchFamily="18" charset="0"/>
              </a:rPr>
              <a:t> Additional SHNAPP Contacts</a:t>
            </a:r>
          </a:p>
          <a:p>
            <a:pPr marL="109728" indent="0">
              <a:buNone/>
            </a:pPr>
            <a:r>
              <a:rPr lang="en-US" dirty="0" smtClean="0">
                <a:solidFill>
                  <a:schemeClr val="bg2">
                    <a:lumMod val="25000"/>
                  </a:schemeClr>
                </a:solidFill>
                <a:latin typeface="Cambria" panose="02040503050406030204" pitchFamily="18" charset="0"/>
              </a:rPr>
              <a:t>Name					Name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Phone					Phone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3" name="Diagram 2"/>
          <p:cNvGraphicFramePr/>
          <p:nvPr>
            <p:extLst>
              <p:ext uri="{D42A27DB-BD31-4B8C-83A1-F6EECF244321}">
                <p14:modId xmlns:p14="http://schemas.microsoft.com/office/powerpoint/2010/main" val="231034956"/>
              </p:ext>
            </p:extLst>
          </p:nvPr>
        </p:nvGraphicFramePr>
        <p:xfrm>
          <a:off x="17526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990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1066800"/>
          </a:xfrm>
        </p:spPr>
        <p:txBody>
          <a:bodyPr>
            <a:normAutofit fontScale="90000"/>
          </a:bodyPr>
          <a:lstStyle/>
          <a:p>
            <a:r>
              <a:rPr lang="en-US" dirty="0" smtClean="0"/>
              <a:t>Data Included in the Shared CHNA Reports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39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4279</TotalTime>
  <Words>3670</Words>
  <Application>Microsoft Office PowerPoint</Application>
  <PresentationFormat>On-screen Show (4:3)</PresentationFormat>
  <Paragraphs>306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Knox County</vt:lpstr>
      <vt:lpstr>Top issues affecting where we live, work, learn &amp; play in Knox County</vt:lpstr>
      <vt:lpstr>Drug &amp; Alcohol Abuse Knox County</vt:lpstr>
      <vt:lpstr>Drug &amp; Alcohol Abuse Knox County</vt:lpstr>
      <vt:lpstr>Drug &amp; Alcohol Abuse Knox County</vt:lpstr>
      <vt:lpstr>2 Minute Data Review</vt:lpstr>
      <vt:lpstr> Obesity Knox County</vt:lpstr>
      <vt:lpstr>Obesity Knox County</vt:lpstr>
      <vt:lpstr>2 Minute Data Review</vt:lpstr>
      <vt:lpstr>Mental Health &amp; Depression Knox County</vt:lpstr>
      <vt:lpstr>Mental Health &amp; Depression Knox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201</cp:revision>
  <cp:lastPrinted>2015-09-09T11:18:45Z</cp:lastPrinted>
  <dcterms:created xsi:type="dcterms:W3CDTF">2015-06-09T16:33:57Z</dcterms:created>
  <dcterms:modified xsi:type="dcterms:W3CDTF">2015-10-15T18:26:11Z</dcterms:modified>
</cp:coreProperties>
</file>